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20"/>
  </p:notesMasterIdLst>
  <p:sldIdLst>
    <p:sldId id="430" r:id="rId2"/>
    <p:sldId id="434" r:id="rId3"/>
    <p:sldId id="325" r:id="rId4"/>
    <p:sldId id="326" r:id="rId5"/>
    <p:sldId id="296" r:id="rId6"/>
    <p:sldId id="298" r:id="rId7"/>
    <p:sldId id="301" r:id="rId8"/>
    <p:sldId id="345" r:id="rId9"/>
    <p:sldId id="433" r:id="rId10"/>
    <p:sldId id="346" r:id="rId11"/>
    <p:sldId id="347" r:id="rId12"/>
    <p:sldId id="349" r:id="rId13"/>
    <p:sldId id="350" r:id="rId14"/>
    <p:sldId id="351" r:id="rId15"/>
    <p:sldId id="352" r:id="rId16"/>
    <p:sldId id="269" r:id="rId17"/>
    <p:sldId id="377" r:id="rId18"/>
    <p:sldId id="376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1C8A"/>
    <a:srgbClr val="E90DB5"/>
    <a:srgbClr val="DD0CAC"/>
    <a:srgbClr val="B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8" autoAdjust="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55" y="62"/>
      </p:cViewPr>
      <p:guideLst>
        <p:guide orient="horz" pos="208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>
              <a:defRPr/>
            </a:pPr>
            <a:endParaRPr lang="zh-TW" altLang="zh-H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C5530D92-0053-4BBF-A240-B3C1A2799EA9}" type="datetime1">
              <a:rPr lang="en-US" altLang="zh-TW"/>
              <a:t>5/23/2022</a:t>
            </a:fld>
            <a:endParaRPr lang="en-US" alt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endParaRPr lang="zh-TW" altLang="zh-HK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>
              <a:defRPr/>
            </a:pPr>
            <a:endParaRPr lang="zh-TW" altLang="zh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99753892-1C61-44E2-8F9F-17FFC5E8996C}" type="slidenum">
              <a:rPr lang="en-US" altLang="zh-TW"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panose="020B0600070205080204" pitchFamily="3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Geneva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Geneva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Geneva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zh-HK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E69998-A8C6-4E12-9146-47A1654BA9B5}" type="slidenum">
              <a:rPr lang="en-US" altLang="zh-TW" smtClean="0">
                <a:latin typeface="Arial" panose="020B0604020202020204" pitchFamily="34" charset="0"/>
              </a:rPr>
              <a:t>7</a:t>
            </a:fld>
            <a:endParaRPr lang="en-US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zh-HK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E69998-A8C6-4E12-9146-47A1654BA9B5}" type="slidenum">
              <a:rPr lang="en-US" altLang="zh-TW" smtClean="0">
                <a:latin typeface="Arial" panose="020B0604020202020204" pitchFamily="34" charset="0"/>
              </a:rPr>
              <a:t>8</a:t>
            </a:fld>
            <a:endParaRPr lang="en-US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zh-HK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E69998-A8C6-4E12-9146-47A1654BA9B5}" type="slidenum">
              <a:rPr lang="en-US" altLang="zh-TW" smtClean="0">
                <a:latin typeface="Arial" panose="020B0604020202020204" pitchFamily="34" charset="0"/>
              </a:rPr>
              <a:t>12</a:t>
            </a:fld>
            <a:endParaRPr lang="en-US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zh-HK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E69998-A8C6-4E12-9146-47A1654BA9B5}" type="slidenum">
              <a:rPr lang="en-US" altLang="zh-TW" smtClean="0">
                <a:latin typeface="Arial" panose="020B0604020202020204" pitchFamily="34" charset="0"/>
              </a:rPr>
              <a:t>13</a:t>
            </a:fld>
            <a:endParaRPr lang="en-US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zh-HK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E69998-A8C6-4E12-9146-47A1654BA9B5}" type="slidenum">
              <a:rPr lang="en-US" altLang="zh-TW" smtClean="0">
                <a:latin typeface="Arial" panose="020B0604020202020204" pitchFamily="34" charset="0"/>
              </a:rPr>
              <a:t>14</a:t>
            </a:fld>
            <a:endParaRPr lang="en-US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zh-HK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E69998-A8C6-4E12-9146-47A1654BA9B5}" type="slidenum">
              <a:rPr lang="en-US" altLang="zh-TW" smtClean="0">
                <a:latin typeface="Arial" panose="020B0604020202020204" pitchFamily="34" charset="0"/>
              </a:rPr>
              <a:t>15</a:t>
            </a:fld>
            <a:endParaRPr lang="en-US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D83BF-34F0-49ED-AD90-A6C6AA642711}" type="datetime1">
              <a:rPr lang="en-US" altLang="zh-TW"/>
              <a:t>5/23/2022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46FE2-5BE5-4129-9807-A4CCDCD51D28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F6C8D-1021-4761-80B3-48E14510EE75}" type="datetime1">
              <a:rPr lang="en-US" altLang="zh-TW"/>
              <a:t>5/23/2022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CDD89-5345-4FD7-B7CB-2239A741417B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6DD33-5EC1-4911-BED7-3E0BCFD18450}" type="datetime1">
              <a:rPr lang="en-US" altLang="zh-TW"/>
              <a:t>5/23/2022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4AB86-14FC-457B-98DD-EC0EEB5A4DAF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BBF60-417A-4D5F-A880-ACDFCBBB062D}" type="datetime1">
              <a:rPr lang="en-US" altLang="zh-TW"/>
              <a:t>5/23/2022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05B2-9EE5-40F5-8706-AD03376FE629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B15D4-F373-4FB5-A6C7-20572CC46419}" type="datetime1">
              <a:rPr lang="en-US" altLang="zh-TW"/>
              <a:t>5/23/2022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C212B-DE3E-4675-A945-A9DF35D9DD54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AD797-1E85-4724-A21A-9B2B2510555C}" type="datetime1">
              <a:rPr lang="en-US" altLang="zh-TW"/>
              <a:t>5/23/2022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H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E00C8-491A-4966-ADB2-285A4893665A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79D34-058E-4546-AC49-5522AC31B281}" type="datetime1">
              <a:rPr lang="en-US" altLang="zh-TW"/>
              <a:t>5/23/2022</a:t>
            </a:fld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HK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999A6-BE1D-4D1C-ACF6-E207AC64F672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FAA86-F654-4A7B-8EC8-6F3DF8B8D4CD}" type="datetime1">
              <a:rPr lang="en-US" altLang="zh-TW"/>
              <a:t>5/23/2022</a:t>
            </a:fld>
            <a:endParaRPr lang="en-US" alt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HK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B184E-FB68-496D-A223-6934DA7DB536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EF724-F8DE-4BC6-BA19-F77BDB4FC11A}" type="datetime1">
              <a:rPr lang="en-US" altLang="zh-TW"/>
              <a:t>5/23/2022</a:t>
            </a:fld>
            <a:endParaRPr lang="en-US" altLang="zh-TW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HK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E0AF8-DB7D-45E8-895C-C275EF822CF5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DD2FB-A7D7-47AD-9D71-E694AF19E57E}" type="datetime1">
              <a:rPr lang="en-US" altLang="zh-TW"/>
              <a:t>5/23/2022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H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B1C02-16E9-4739-A455-6AF75957B57F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4B821-4D8A-4BA4-A7CB-7047F069F6B9}" type="datetime1">
              <a:rPr lang="en-US" altLang="zh-TW"/>
              <a:t>5/23/2022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H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56AC4-85CF-48B9-A8AE-C9CC24FFB4E3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DED1E40-7894-44CE-B53F-C8FCAD0D215E}" type="datetime1">
              <a:rPr lang="en-US" altLang="zh-TW"/>
              <a:t>5/23/2022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TW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6315814-5125-4CCC-A661-F894E27250D4}" type="slidenum">
              <a:rPr lang="en-US" altLang="zh-TW"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Geneva" pitchFamily="-108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Geneva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Genev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8.emf"/><Relationship Id="rId7" Type="http://schemas.openxmlformats.org/officeDocument/2006/relationships/image" Target="../media/image21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2.emf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2.emf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12.emf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fif"/><Relationship Id="rId5" Type="http://schemas.openxmlformats.org/officeDocument/2006/relationships/image" Target="../media/image12.emf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asiclawresources.info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un.org/zh/about-us/growth-in-un-membership#2000-Present" TargetMode="External"/><Relationship Id="rId5" Type="http://schemas.openxmlformats.org/officeDocument/2006/relationships/hyperlink" Target="https://www.fmprc.gov.cn/web/ziliao_674904/2193_674977/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s://www.amo.gov.hk/tc/home/index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kaas.lcsd.gov.hk/hkaas/main.jsp?lang=2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5A7B85-43A9-B053-7A29-75FA9C112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999" y="838453"/>
            <a:ext cx="6858000" cy="1483360"/>
          </a:xfrm>
        </p:spPr>
        <p:txBody>
          <a:bodyPr/>
          <a:lstStyle/>
          <a:p>
            <a:pPr algn="ctr">
              <a:buNone/>
            </a:pPr>
            <a:r>
              <a:rPr lang="zh-TW" altLang="en-US" sz="3000" dirty="0"/>
              <a:t>初中 單元一：</a:t>
            </a:r>
            <a:br>
              <a:rPr lang="en-US" altLang="zh-TW" sz="3000" dirty="0"/>
            </a:br>
            <a:r>
              <a:rPr lang="zh-TW" altLang="en-US" sz="3000" dirty="0"/>
              <a:t>認識基本法的基本原則：一國</a:t>
            </a:r>
            <a:endParaRPr lang="zh-TW" altLang="en-US" sz="3000" dirty="0">
              <a:solidFill>
                <a:schemeClr val="tx1"/>
              </a:solidFill>
            </a:endParaRP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585323D2-4996-590C-7E4F-966F35FBE5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391991"/>
              </p:ext>
            </p:extLst>
          </p:nvPr>
        </p:nvGraphicFramePr>
        <p:xfrm>
          <a:off x="823879" y="2321813"/>
          <a:ext cx="7496241" cy="2026920"/>
        </p:xfrm>
        <a:graphic>
          <a:graphicData uri="http://schemas.openxmlformats.org/drawingml/2006/table">
            <a:tbl>
              <a:tblPr firstRow="1" bandRow="1"/>
              <a:tblGrid>
                <a:gridCol w="2499305">
                  <a:extLst>
                    <a:ext uri="{9D8B030D-6E8A-4147-A177-3AD203B41FA5}">
                      <a16:colId xmlns:a16="http://schemas.microsoft.com/office/drawing/2014/main" val="565495559"/>
                    </a:ext>
                  </a:extLst>
                </a:gridCol>
                <a:gridCol w="4996936">
                  <a:extLst>
                    <a:ext uri="{9D8B030D-6E8A-4147-A177-3AD203B41FA5}">
                      <a16:colId xmlns:a16="http://schemas.microsoft.com/office/drawing/2014/main" val="34652786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對應</a:t>
                      </a:r>
                      <a:r>
                        <a:rPr lang="en-US" altLang="zh-TW" dirty="0"/>
                        <a:t>《</a:t>
                      </a:r>
                      <a:r>
                        <a:rPr lang="zh-TW" altLang="en-US" dirty="0"/>
                        <a:t>基本法</a:t>
                      </a:r>
                      <a:r>
                        <a:rPr lang="en-US" altLang="zh-TW" dirty="0"/>
                        <a:t>》</a:t>
                      </a:r>
                      <a:r>
                        <a:rPr lang="zh-TW" altLang="en-US" dirty="0"/>
                        <a:t>章節：</a:t>
                      </a:r>
                      <a:endParaRPr lang="zh-HK" altLang="en-US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91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序言及 第一章 總則</a:t>
                      </a:r>
                      <a:endParaRPr lang="zh-HK" altLang="en-US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89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802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HK" altLang="en-US" dirty="0"/>
                        <a:t>建議級別</a:t>
                      </a:r>
                      <a:r>
                        <a:rPr lang="zh-TW" altLang="en-US" dirty="0"/>
                        <a:t>：</a:t>
                      </a:r>
                      <a:endParaRPr lang="zh-HK" altLang="en-US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91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中一</a:t>
                      </a:r>
                      <a:endParaRPr lang="zh-HK" altLang="en-US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91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111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頁數：</a:t>
                      </a:r>
                      <a:endParaRPr lang="zh-HK" altLang="en-US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dirty="0"/>
                        <a:t>17</a:t>
                      </a:r>
                      <a:endParaRPr lang="zh-HK" altLang="en-US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94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261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簡介：</a:t>
                      </a:r>
                      <a:endParaRPr lang="zh-HK" altLang="en-US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過去介紹</a:t>
                      </a:r>
                      <a:r>
                        <a:rPr lang="en-US" altLang="zh-TW" dirty="0"/>
                        <a:t>《</a:t>
                      </a:r>
                      <a:r>
                        <a:rPr lang="zh-TW" altLang="en-US" dirty="0"/>
                        <a:t>基本法</a:t>
                      </a:r>
                      <a:r>
                        <a:rPr lang="en-US" altLang="zh-TW" dirty="0"/>
                        <a:t>》</a:t>
                      </a:r>
                      <a:r>
                        <a:rPr lang="zh-TW" altLang="en-US" dirty="0"/>
                        <a:t>的，多集中於「兩制」帶來的保證，本單元就嘗試引導學生思考「一國」有何好處</a:t>
                      </a:r>
                      <a:endParaRPr lang="zh-HK" altLang="en-US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09340"/>
                  </a:ext>
                </a:extLst>
              </a:tr>
            </a:tbl>
          </a:graphicData>
        </a:graphic>
      </p:graphicFrame>
      <p:pic>
        <p:nvPicPr>
          <p:cNvPr id="5" name="圖片 4" descr="一張含有 文字, 名片 的圖片&#10;&#10;自動產生的描述">
            <a:extLst>
              <a:ext uri="{FF2B5EF4-FFF2-40B4-BE49-F238E27FC236}">
                <a16:creationId xmlns:a16="http://schemas.microsoft.com/office/drawing/2014/main" id="{170BE51C-1F0A-F4DA-C756-E72278A3C6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2" t="29207" r="25898" b="28889"/>
          <a:stretch/>
        </p:blipFill>
        <p:spPr>
          <a:xfrm>
            <a:off x="1907704" y="4497834"/>
            <a:ext cx="1661262" cy="18796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4F98ACB4-0060-0E8A-9F7F-B66E4C6F63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442" y="4491999"/>
            <a:ext cx="3944149" cy="188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49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0"/>
          <p:cNvGrpSpPr/>
          <p:nvPr/>
        </p:nvGrpSpPr>
        <p:grpSpPr bwMode="auto">
          <a:xfrm>
            <a:off x="1278255" y="219710"/>
            <a:ext cx="5657850" cy="907415"/>
            <a:chOff x="2222916" y="447674"/>
            <a:chExt cx="5344696" cy="931863"/>
          </a:xfrm>
        </p:grpSpPr>
        <p:sp>
          <p:nvSpPr>
            <p:cNvPr id="19" name="Rectangle 18"/>
            <p:cNvSpPr/>
            <p:nvPr/>
          </p:nvSpPr>
          <p:spPr>
            <a:xfrm>
              <a:off x="2483120" y="447674"/>
              <a:ext cx="4838744" cy="931863"/>
            </a:xfrm>
            <a:prstGeom prst="rect">
              <a:avLst/>
            </a:prstGeom>
            <a:solidFill>
              <a:srgbClr val="EF85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37931725" indent="-37474525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Geneva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Geneva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Geneva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Geneva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Geneva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Geneva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Geneva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zh-HK" altLang="zh-HK" sz="1800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222916" y="736607"/>
              <a:ext cx="411332" cy="290035"/>
            </a:xfrm>
            <a:prstGeom prst="rect">
              <a:avLst/>
            </a:prstGeom>
            <a:solidFill>
              <a:srgbClr val="C9B68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37931725" indent="-37474525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Geneva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Geneva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Geneva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Geneva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Geneva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Geneva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Geneva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zh-HK" altLang="zh-HK" sz="1800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56280" y="736607"/>
              <a:ext cx="411332" cy="290035"/>
            </a:xfrm>
            <a:prstGeom prst="rect">
              <a:avLst/>
            </a:prstGeom>
            <a:solidFill>
              <a:srgbClr val="C9B68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37931725" indent="-37474525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Geneva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Geneva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Geneva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Geneva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Geneva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Geneva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Geneva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zh-HK" altLang="zh-HK" sz="1800">
                <a:solidFill>
                  <a:srgbClr val="FFFFFF"/>
                </a:solidFill>
              </a:endParaRPr>
            </a:p>
          </p:txBody>
        </p:sp>
      </p:grpSp>
      <p:sp>
        <p:nvSpPr>
          <p:cNvPr id="9219" name="TextBox 12"/>
          <p:cNvSpPr txBox="1">
            <a:spLocks noChangeArrowheads="1"/>
          </p:cNvSpPr>
          <p:nvPr/>
        </p:nvSpPr>
        <p:spPr bwMode="auto">
          <a:xfrm>
            <a:off x="2262188" y="595378"/>
            <a:ext cx="4619625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 baseline="30000" dirty="0">
                <a:latin typeface="標楷體" panose="03000509000000000000" pitchFamily="65" charset="-120"/>
                <a:ea typeface="標楷體" panose="03000509000000000000" pitchFamily="65" charset="-120"/>
              </a:rPr>
              <a:t>堅持「一國」有何理據？</a:t>
            </a:r>
          </a:p>
        </p:txBody>
      </p:sp>
      <p:sp>
        <p:nvSpPr>
          <p:cNvPr id="9220" name="TextBox 20"/>
          <p:cNvSpPr txBox="1">
            <a:spLocks noChangeArrowheads="1"/>
          </p:cNvSpPr>
          <p:nvPr/>
        </p:nvSpPr>
        <p:spPr bwMode="auto">
          <a:xfrm>
            <a:off x="1199553" y="1906414"/>
            <a:ext cx="3693915" cy="37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baseline="30000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800" baseline="30000" dirty="0">
                <a:latin typeface="標楷體" panose="03000509000000000000" pitchFamily="65" charset="-120"/>
                <a:ea typeface="標楷體" panose="03000509000000000000" pitchFamily="65" charset="-120"/>
              </a:rPr>
              <a:t>基本法</a:t>
            </a:r>
            <a:r>
              <a:rPr lang="en-US" altLang="zh-TW" sz="2800" baseline="30000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2800" baseline="30000" dirty="0">
                <a:latin typeface="標楷體" panose="03000509000000000000" pitchFamily="65" charset="-120"/>
                <a:ea typeface="標楷體" panose="03000509000000000000" pitchFamily="65" charset="-120"/>
              </a:rPr>
              <a:t>序言</a:t>
            </a:r>
          </a:p>
        </p:txBody>
      </p:sp>
      <p:pic>
        <p:nvPicPr>
          <p:cNvPr id="9224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7300"/>
            <a:ext cx="91440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9550"/>
            <a:ext cx="91440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260" y="2446655"/>
            <a:ext cx="4728845" cy="48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3524250"/>
            <a:ext cx="1397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9" name="TextBox 31"/>
          <p:cNvSpPr txBox="1">
            <a:spLocks noChangeArrowheads="1"/>
          </p:cNvSpPr>
          <p:nvPr/>
        </p:nvSpPr>
        <p:spPr bwMode="auto">
          <a:xfrm>
            <a:off x="2262505" y="3924300"/>
            <a:ext cx="6529070" cy="81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baseline="30000" dirty="0">
                <a:latin typeface="標楷體" panose="03000509000000000000" pitchFamily="65" charset="-120"/>
                <a:ea typeface="標楷體" panose="03000509000000000000" pitchFamily="65" charset="-120"/>
              </a:rPr>
              <a:t>根</a:t>
            </a:r>
            <a:r>
              <a:rPr lang="zh-TW" altLang="en-US" sz="3600" baseline="30000" dirty="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據古物古蹟辦事處有關考古的網頁資料，有證據證明「香港自古以來就是中國的領土」嗎？</a:t>
            </a:r>
          </a:p>
        </p:txBody>
      </p:sp>
      <p:pic>
        <p:nvPicPr>
          <p:cNvPr id="9230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5743575"/>
            <a:ext cx="6946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133846" y="5237513"/>
            <a:ext cx="6584848" cy="161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六千年前香港地區已有人類活動，從他們留下的遺物可見，他們也在南中國的其他地方生活和活動，這說明香港地區與南中國其他地方，並無區分。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232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4851400"/>
            <a:ext cx="12319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05" y="1521208"/>
            <a:ext cx="1063887" cy="138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24"/>
          <p:cNvSpPr txBox="1">
            <a:spLocks noChangeArrowheads="1"/>
          </p:cNvSpPr>
          <p:nvPr/>
        </p:nvSpPr>
        <p:spPr bwMode="auto">
          <a:xfrm>
            <a:off x="1554004" y="2623542"/>
            <a:ext cx="46355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baseline="30000" dirty="0">
                <a:latin typeface="標楷體" panose="03000509000000000000" pitchFamily="65" charset="-120"/>
                <a:ea typeface="標楷體" panose="03000509000000000000" pitchFamily="65" charset="-120"/>
              </a:rPr>
              <a:t>香港自古以來就是中國的領土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E8581DD9-A6F1-440B-ACA5-690DC0E38D8F}"/>
              </a:ext>
            </a:extLst>
          </p:cNvPr>
          <p:cNvSpPr txBox="1"/>
          <p:nvPr/>
        </p:nvSpPr>
        <p:spPr>
          <a:xfrm>
            <a:off x="8610600" y="645795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0"/>
          <p:cNvGrpSpPr/>
          <p:nvPr/>
        </p:nvGrpSpPr>
        <p:grpSpPr bwMode="auto">
          <a:xfrm>
            <a:off x="379903" y="55862"/>
            <a:ext cx="5657850" cy="907415"/>
            <a:chOff x="2222916" y="447674"/>
            <a:chExt cx="5344696" cy="931863"/>
          </a:xfrm>
        </p:grpSpPr>
        <p:sp>
          <p:nvSpPr>
            <p:cNvPr id="19" name="Rectangle 18"/>
            <p:cNvSpPr/>
            <p:nvPr/>
          </p:nvSpPr>
          <p:spPr>
            <a:xfrm>
              <a:off x="2483120" y="447674"/>
              <a:ext cx="4838744" cy="931863"/>
            </a:xfrm>
            <a:prstGeom prst="rect">
              <a:avLst/>
            </a:prstGeom>
            <a:solidFill>
              <a:srgbClr val="EF85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37931725" indent="-37474525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Geneva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Geneva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Geneva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Geneva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Geneva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Geneva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Geneva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zh-HK" altLang="zh-HK" sz="1800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222916" y="736607"/>
              <a:ext cx="411332" cy="290035"/>
            </a:xfrm>
            <a:prstGeom prst="rect">
              <a:avLst/>
            </a:prstGeom>
            <a:solidFill>
              <a:srgbClr val="C9B68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37931725" indent="-37474525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Geneva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Geneva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Geneva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Geneva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Geneva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Geneva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Geneva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zh-HK" altLang="zh-HK" sz="1800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56280" y="736607"/>
              <a:ext cx="411332" cy="290035"/>
            </a:xfrm>
            <a:prstGeom prst="rect">
              <a:avLst/>
            </a:prstGeom>
            <a:solidFill>
              <a:srgbClr val="C9B68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1pPr>
              <a:lvl2pPr marL="37931725" indent="-37474525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MS PGothic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Geneva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Geneva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Geneva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Geneva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Geneva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Geneva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Geneva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zh-HK" altLang="zh-HK" sz="1800">
                <a:solidFill>
                  <a:srgbClr val="FFFFFF"/>
                </a:solidFill>
              </a:endParaRPr>
            </a:p>
          </p:txBody>
        </p:sp>
      </p:grpSp>
      <p:sp>
        <p:nvSpPr>
          <p:cNvPr id="9219" name="TextBox 12"/>
          <p:cNvSpPr txBox="1">
            <a:spLocks noChangeArrowheads="1"/>
          </p:cNvSpPr>
          <p:nvPr/>
        </p:nvSpPr>
        <p:spPr bwMode="auto">
          <a:xfrm>
            <a:off x="1363836" y="431530"/>
            <a:ext cx="4619625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 baseline="30000" dirty="0">
                <a:latin typeface="標楷體" panose="03000509000000000000" pitchFamily="65" charset="-120"/>
                <a:ea typeface="標楷體" panose="03000509000000000000" pitchFamily="65" charset="-120"/>
              </a:rPr>
              <a:t>堅持「一國」有何理據？</a:t>
            </a:r>
          </a:p>
        </p:txBody>
      </p:sp>
      <p:pic>
        <p:nvPicPr>
          <p:cNvPr id="9226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698" y="837088"/>
            <a:ext cx="4728845" cy="84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483" y="301531"/>
            <a:ext cx="1063887" cy="138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24"/>
          <p:cNvSpPr txBox="1">
            <a:spLocks noChangeArrowheads="1"/>
          </p:cNvSpPr>
          <p:nvPr/>
        </p:nvSpPr>
        <p:spPr bwMode="auto">
          <a:xfrm>
            <a:off x="2967717" y="965882"/>
            <a:ext cx="4635500" cy="81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baseline="30000" dirty="0">
                <a:latin typeface="標楷體" panose="03000509000000000000" pitchFamily="65" charset="-120"/>
                <a:ea typeface="標楷體" panose="03000509000000000000" pitchFamily="65" charset="-120"/>
              </a:rPr>
              <a:t>滿清政府不是已把香港永久割讓予英國嗎？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600EB05-75D7-49D2-A1F3-027893B76275}"/>
              </a:ext>
            </a:extLst>
          </p:cNvPr>
          <p:cNvSpPr txBox="1"/>
          <p:nvPr/>
        </p:nvSpPr>
        <p:spPr>
          <a:xfrm>
            <a:off x="295397" y="1805279"/>
            <a:ext cx="84686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HK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南京條約</a:t>
            </a:r>
            <a:r>
              <a:rPr lang="en-US" altLang="zh-HK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</a:p>
          <a:p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第一次世界大戰後，國際法制度快速發展，國際社會開始審視過去國際條約的合法性。例如：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大清朝廷簽署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南京條約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時，是否在戰爭及嚴重武裝武力威脅下簽署的？（自願？被迫？）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締約雙方的談判地位是否相對對等？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條約內容是否單方面的不合理付出（對各方的權利和義務對不對等）？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例如對國家主權的侵害性比例和程度？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EFA1FCF-F4F5-4E5A-BA78-182D6CA4D331}"/>
              </a:ext>
            </a:extLst>
          </p:cNvPr>
          <p:cNvSpPr txBox="1"/>
          <p:nvPr/>
        </p:nvSpPr>
        <p:spPr>
          <a:xfrm>
            <a:off x="8610600" y="645795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801812B-4DC4-481D-9C0A-4D38918A42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363" b="27103"/>
          <a:stretch/>
        </p:blipFill>
        <p:spPr>
          <a:xfrm>
            <a:off x="0" y="5353447"/>
            <a:ext cx="9144000" cy="15286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" y="1681163"/>
            <a:ext cx="7863840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8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11"/>
          <p:cNvSpPr txBox="1">
            <a:spLocks noChangeArrowheads="1"/>
          </p:cNvSpPr>
          <p:nvPr/>
        </p:nvSpPr>
        <p:spPr bwMode="auto">
          <a:xfrm>
            <a:off x="2559685" y="753110"/>
            <a:ext cx="6200140" cy="63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TW" sz="5400" baseline="300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文化上：</a:t>
            </a:r>
          </a:p>
        </p:txBody>
      </p:sp>
      <p:sp>
        <p:nvSpPr>
          <p:cNvPr id="6" name="Oval 5"/>
          <p:cNvSpPr/>
          <p:nvPr/>
        </p:nvSpPr>
        <p:spPr>
          <a:xfrm>
            <a:off x="678498" y="141605"/>
            <a:ext cx="1387475" cy="13874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zh-HK" altLang="zh-HK" sz="1800">
              <a:solidFill>
                <a:srgbClr val="FFFFFF"/>
              </a:solidFill>
            </a:endParaRPr>
          </a:p>
        </p:txBody>
      </p:sp>
      <p:sp>
        <p:nvSpPr>
          <p:cNvPr id="18438" name="TextBox 11"/>
          <p:cNvSpPr txBox="1">
            <a:spLocks noChangeArrowheads="1"/>
          </p:cNvSpPr>
          <p:nvPr/>
        </p:nvSpPr>
        <p:spPr bwMode="auto">
          <a:xfrm>
            <a:off x="455930" y="693420"/>
            <a:ext cx="18335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6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TW" altLang="en-US" sz="6600" b="1" baseline="30000" dirty="0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pic>
        <p:nvPicPr>
          <p:cNvPr id="9227" name="Picture 2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7" y="1881643"/>
            <a:ext cx="1126362" cy="85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FEF2254B-4815-E66E-9C74-16F18CB6BA4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035"/>
          <a:stretch/>
        </p:blipFill>
        <p:spPr>
          <a:xfrm>
            <a:off x="1268017" y="1783715"/>
            <a:ext cx="7875983" cy="512844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E55885C3-D1B8-4701-94AF-631506476DAD}"/>
              </a:ext>
            </a:extLst>
          </p:cNvPr>
          <p:cNvSpPr txBox="1"/>
          <p:nvPr/>
        </p:nvSpPr>
        <p:spPr>
          <a:xfrm>
            <a:off x="8610600" y="645795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673231" y="3052753"/>
            <a:ext cx="757301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生活習慣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風俗思想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儒家文化</a:t>
            </a:r>
            <a:endParaRPr lang="en-US" altLang="zh-TW" sz="24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24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我們都是龍的傳人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zh-TW" sz="1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8435" name="TextBox 9"/>
          <p:cNvSpPr txBox="1">
            <a:spLocks noChangeArrowheads="1"/>
          </p:cNvSpPr>
          <p:nvPr/>
        </p:nvSpPr>
        <p:spPr bwMode="auto">
          <a:xfrm>
            <a:off x="1609090" y="2111058"/>
            <a:ext cx="726821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是嗎？有證據嗎？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" y="1681163"/>
            <a:ext cx="7863840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8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9"/>
          <p:cNvSpPr txBox="1">
            <a:spLocks noChangeArrowheads="1"/>
          </p:cNvSpPr>
          <p:nvPr/>
        </p:nvSpPr>
        <p:spPr bwMode="auto">
          <a:xfrm>
            <a:off x="1337945" y="1844040"/>
            <a:ext cx="726821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是嗎？有證據嗎？</a:t>
            </a:r>
          </a:p>
        </p:txBody>
      </p:sp>
      <p:sp>
        <p:nvSpPr>
          <p:cNvPr id="18436" name="TextBox 11"/>
          <p:cNvSpPr txBox="1">
            <a:spLocks noChangeArrowheads="1"/>
          </p:cNvSpPr>
          <p:nvPr/>
        </p:nvSpPr>
        <p:spPr bwMode="auto">
          <a:xfrm>
            <a:off x="2559685" y="541338"/>
            <a:ext cx="62001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TW" sz="5400" baseline="30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種族上：</a:t>
            </a:r>
            <a:endParaRPr lang="en-US" altLang="zh-TW" sz="5400" baseline="30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TW" sz="5400" baseline="30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我們的祖輩都是來自內地</a:t>
            </a:r>
          </a:p>
        </p:txBody>
      </p:sp>
      <p:sp>
        <p:nvSpPr>
          <p:cNvPr id="6" name="Oval 5"/>
          <p:cNvSpPr/>
          <p:nvPr/>
        </p:nvSpPr>
        <p:spPr>
          <a:xfrm>
            <a:off x="678498" y="141605"/>
            <a:ext cx="1387475" cy="13874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zh-HK" altLang="zh-HK" sz="1800">
              <a:solidFill>
                <a:srgbClr val="FFFFFF"/>
              </a:solidFill>
            </a:endParaRPr>
          </a:p>
        </p:txBody>
      </p:sp>
      <p:sp>
        <p:nvSpPr>
          <p:cNvPr id="18438" name="TextBox 11"/>
          <p:cNvSpPr txBox="1">
            <a:spLocks noChangeArrowheads="1"/>
          </p:cNvSpPr>
          <p:nvPr/>
        </p:nvSpPr>
        <p:spPr bwMode="auto">
          <a:xfrm>
            <a:off x="455930" y="693420"/>
            <a:ext cx="18335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6600" b="1" baseline="300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</a:t>
            </a:r>
            <a:endParaRPr lang="zh-TW" altLang="en-US" sz="6600" b="1" baseline="30000" dirty="0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pic>
        <p:nvPicPr>
          <p:cNvPr id="9227" name="Picture 2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040"/>
            <a:ext cx="139001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D8263878-A0EC-9C7E-2BDB-CAF6EB21D4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1" r="18774" b="1"/>
          <a:stretch/>
        </p:blipFill>
        <p:spPr bwMode="auto">
          <a:xfrm>
            <a:off x="5431391" y="1747271"/>
            <a:ext cx="3721645" cy="5110729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1568BBA4-A690-4896-989E-743452CA29CC}"/>
              </a:ext>
            </a:extLst>
          </p:cNvPr>
          <p:cNvSpPr txBox="1"/>
          <p:nvPr/>
        </p:nvSpPr>
        <p:spPr>
          <a:xfrm>
            <a:off x="8610600" y="645795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399051" y="2477135"/>
            <a:ext cx="3918515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黃皮膚黑眼睛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籍貫？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800100" lvl="1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除非是香港原居民，否則就算在香港出生，籍貫都是填內地地方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800100" lvl="1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從內地移民至香港</a:t>
            </a:r>
            <a:endParaRPr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中國香港？到外地都是被人當作中國人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一榮俱榮 一損皆損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spcBef>
                <a:spcPts val="3000"/>
              </a:spcBef>
            </a:pP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我們都是炎黃子孫</a:t>
            </a:r>
            <a:endParaRPr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zh-TW" sz="1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" y="1681163"/>
            <a:ext cx="7863840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8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9"/>
          <p:cNvSpPr txBox="1">
            <a:spLocks noChangeArrowheads="1"/>
          </p:cNvSpPr>
          <p:nvPr/>
        </p:nvSpPr>
        <p:spPr bwMode="auto">
          <a:xfrm>
            <a:off x="1337945" y="1844040"/>
            <a:ext cx="726821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是嗎？有證據嗎？</a:t>
            </a:r>
          </a:p>
        </p:txBody>
      </p:sp>
      <p:sp>
        <p:nvSpPr>
          <p:cNvPr id="18436" name="TextBox 11"/>
          <p:cNvSpPr txBox="1">
            <a:spLocks noChangeArrowheads="1"/>
          </p:cNvSpPr>
          <p:nvPr/>
        </p:nvSpPr>
        <p:spPr bwMode="auto">
          <a:xfrm>
            <a:off x="2559685" y="753110"/>
            <a:ext cx="6200140" cy="63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TW" sz="5400" baseline="300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語言上：</a:t>
            </a:r>
          </a:p>
        </p:txBody>
      </p:sp>
      <p:sp>
        <p:nvSpPr>
          <p:cNvPr id="6" name="Oval 5"/>
          <p:cNvSpPr/>
          <p:nvPr/>
        </p:nvSpPr>
        <p:spPr>
          <a:xfrm>
            <a:off x="678498" y="141605"/>
            <a:ext cx="1387475" cy="13874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zh-HK" altLang="zh-HK" sz="1800">
              <a:solidFill>
                <a:srgbClr val="FFFFFF"/>
              </a:solidFill>
            </a:endParaRPr>
          </a:p>
        </p:txBody>
      </p:sp>
      <p:sp>
        <p:nvSpPr>
          <p:cNvPr id="18438" name="TextBox 11"/>
          <p:cNvSpPr txBox="1">
            <a:spLocks noChangeArrowheads="1"/>
          </p:cNvSpPr>
          <p:nvPr/>
        </p:nvSpPr>
        <p:spPr bwMode="auto">
          <a:xfrm>
            <a:off x="455930" y="693420"/>
            <a:ext cx="18335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6600" b="1" baseline="300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</a:t>
            </a:r>
            <a:endParaRPr lang="zh-TW" altLang="en-US" sz="6600" b="1" baseline="30000" dirty="0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280160" y="2706370"/>
            <a:ext cx="72682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zh-TW" sz="24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粵語通行於整個大灣區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zh-TW" altLang="en-US" sz="2400" b="0" i="0" dirty="0">
                <a:solidFill>
                  <a:srgbClr val="202124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廣東、香港、澳門、廣西和海南等地</a:t>
            </a:r>
            <a:endParaRPr lang="en-US" altLang="zh-TW" sz="2400" b="0" i="0" dirty="0">
              <a:solidFill>
                <a:srgbClr val="202124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全球以粵語為母語者約有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1.2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億人，當中</a:t>
            </a:r>
            <a:r>
              <a:rPr lang="zh-TW" altLang="en-US" sz="2400" dirty="0">
                <a:solidFill>
                  <a:srgbClr val="20212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中國（包括香港）佔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7,500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萬人</a:t>
            </a:r>
            <a:endParaRPr lang="en-US" altLang="zh-TW" sz="2400" b="0" i="0" dirty="0">
              <a:solidFill>
                <a:srgbClr val="202124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口音些許不同、用語略有分別</a:t>
            </a:r>
          </a:p>
          <a:p>
            <a:pPr algn="just"/>
            <a:endParaRPr 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街市買餸</a:t>
            </a:r>
            <a:r>
              <a:rPr lang="zh-TW" altLang="zh-HK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、店員叫賣</a:t>
            </a:r>
            <a:r>
              <a:rPr lang="zh-TW" altLang="zh-HK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+mn-ea"/>
              </a:rPr>
              <a:t>，皆用粵語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+mn-ea"/>
            </a:endParaRPr>
          </a:p>
          <a:p>
            <a:pPr algn="just"/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+mn-ea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zh-TW" altLang="zh-HK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地方電台電視，也有廣東話節目</a:t>
            </a:r>
            <a:endParaRPr 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zh-TW" sz="1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9227" name="Picture 2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040"/>
            <a:ext cx="139001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0C8FDB73-EC4E-45D5-BF19-9F0F46DC43EC}"/>
              </a:ext>
            </a:extLst>
          </p:cNvPr>
          <p:cNvSpPr txBox="1"/>
          <p:nvPr/>
        </p:nvSpPr>
        <p:spPr>
          <a:xfrm>
            <a:off x="8610600" y="645795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" y="1681163"/>
            <a:ext cx="7863840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8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9"/>
          <p:cNvSpPr txBox="1">
            <a:spLocks noChangeArrowheads="1"/>
          </p:cNvSpPr>
          <p:nvPr/>
        </p:nvSpPr>
        <p:spPr bwMode="auto">
          <a:xfrm>
            <a:off x="1337945" y="1844040"/>
            <a:ext cx="726821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是嗎？有證據嗎？</a:t>
            </a:r>
          </a:p>
        </p:txBody>
      </p:sp>
      <p:sp>
        <p:nvSpPr>
          <p:cNvPr id="18436" name="TextBox 11"/>
          <p:cNvSpPr txBox="1">
            <a:spLocks noChangeArrowheads="1"/>
          </p:cNvSpPr>
          <p:nvPr/>
        </p:nvSpPr>
        <p:spPr bwMode="auto">
          <a:xfrm>
            <a:off x="2559685" y="753110"/>
            <a:ext cx="6200140" cy="63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TW" sz="5400" baseline="300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道義上：</a:t>
            </a:r>
          </a:p>
        </p:txBody>
      </p:sp>
      <p:sp>
        <p:nvSpPr>
          <p:cNvPr id="6" name="Oval 5"/>
          <p:cNvSpPr/>
          <p:nvPr/>
        </p:nvSpPr>
        <p:spPr>
          <a:xfrm>
            <a:off x="678498" y="141605"/>
            <a:ext cx="1387475" cy="13874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zh-HK" altLang="zh-HK" sz="1800">
              <a:solidFill>
                <a:srgbClr val="FFFFFF"/>
              </a:solidFill>
            </a:endParaRPr>
          </a:p>
        </p:txBody>
      </p:sp>
      <p:sp>
        <p:nvSpPr>
          <p:cNvPr id="18438" name="TextBox 11"/>
          <p:cNvSpPr txBox="1">
            <a:spLocks noChangeArrowheads="1"/>
          </p:cNvSpPr>
          <p:nvPr/>
        </p:nvSpPr>
        <p:spPr bwMode="auto">
          <a:xfrm>
            <a:off x="455930" y="693420"/>
            <a:ext cx="18335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6600" b="1" baseline="300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5</a:t>
            </a:r>
            <a:endParaRPr lang="zh-TW" altLang="en-US" sz="6600" b="1" baseline="30000" dirty="0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280160" y="2706370"/>
            <a:ext cx="75730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欠債還錢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物歸原主，天公地道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完壁歸趙的典故</a:t>
            </a:r>
            <a:endParaRPr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zh-TW" sz="1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9227" name="Picture 2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040"/>
            <a:ext cx="139001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25068BF5-1EFA-43D8-A1C4-BE05562C542A}"/>
              </a:ext>
            </a:extLst>
          </p:cNvPr>
          <p:cNvSpPr txBox="1"/>
          <p:nvPr/>
        </p:nvSpPr>
        <p:spPr>
          <a:xfrm>
            <a:off x="8610600" y="645795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 descr="一張含有 文字, 書 的圖片&#10;&#10;自動產生的描述">
            <a:extLst>
              <a:ext uri="{FF2B5EF4-FFF2-40B4-BE49-F238E27FC236}">
                <a16:creationId xmlns:a16="http://schemas.microsoft.com/office/drawing/2014/main" id="{4ADE7A6B-31D3-48CD-8051-7920AA8213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6665" y="3656977"/>
            <a:ext cx="3321367" cy="253302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6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11"/>
          <p:cNvSpPr txBox="1">
            <a:spLocks noChangeArrowheads="1"/>
          </p:cNvSpPr>
          <p:nvPr/>
        </p:nvSpPr>
        <p:spPr bwMode="auto">
          <a:xfrm>
            <a:off x="1720520" y="529682"/>
            <a:ext cx="6866279" cy="63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sz="5400" baseline="30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「一國」</a:t>
            </a:r>
            <a:r>
              <a:rPr lang="zh-TW" sz="5400" baseline="30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對我們</a:t>
            </a:r>
            <a:r>
              <a:rPr sz="5400" baseline="30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有何好處？</a:t>
            </a:r>
            <a:r>
              <a:rPr lang="zh-TW" altLang="en-US" sz="5400" baseline="30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288526" y="2278206"/>
            <a:ext cx="5080000" cy="13849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266700" indent="-266700"/>
            <a:r>
              <a:rPr lang="en-US" sz="3600" b="0" dirty="0">
                <a:solidFill>
                  <a:srgbClr val="1D222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CN" sz="3600" b="0" dirty="0">
                <a:solidFill>
                  <a:srgbClr val="1D222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球星加入了好的球隊</a:t>
            </a:r>
            <a:endParaRPr lang="en-US" altLang="zh-CN" sz="3600" b="0" dirty="0">
              <a:solidFill>
                <a:srgbClr val="1D222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solidFill>
                  <a:srgbClr val="1D222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發揮香港經濟實力，和其它內地城市合作發展更大的經濟體</a:t>
            </a:r>
            <a:endParaRPr 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288526" y="4523769"/>
            <a:ext cx="5668392" cy="1508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66700" indent="-266700"/>
            <a:r>
              <a:rPr lang="en-US" sz="4400" b="0" dirty="0">
                <a:solidFill>
                  <a:srgbClr val="1D222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CN" sz="4400" b="0" dirty="0">
                <a:solidFill>
                  <a:srgbClr val="1D222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</a:t>
            </a:r>
            <a:r>
              <a:rPr lang="zh-TW" altLang="zh-CN" sz="4400" b="0" dirty="0">
                <a:solidFill>
                  <a:srgbClr val="1D222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</a:t>
            </a:r>
            <a:r>
              <a:rPr lang="zh-TW" altLang="en-US" sz="4400" b="0" dirty="0">
                <a:solidFill>
                  <a:srgbClr val="1D222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龜</a:t>
            </a:r>
            <a:r>
              <a:rPr lang="zh-CN" sz="4400" b="0" dirty="0">
                <a:solidFill>
                  <a:srgbClr val="1D222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可以</a:t>
            </a:r>
            <a:r>
              <a:rPr lang="zh-TW" altLang="zh-CN" sz="4400" b="0" dirty="0">
                <a:solidFill>
                  <a:srgbClr val="1D222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游</a:t>
            </a:r>
            <a:r>
              <a:rPr lang="zh-CN" sz="4400" b="0" dirty="0">
                <a:solidFill>
                  <a:srgbClr val="1D222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向大洋</a:t>
            </a:r>
            <a:endParaRPr lang="en-US" altLang="zh-CN" sz="4400" b="0" dirty="0">
              <a:solidFill>
                <a:srgbClr val="1D222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solidFill>
                  <a:srgbClr val="1D222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以中國香港（</a:t>
            </a:r>
            <a:r>
              <a:rPr lang="en-US" altLang="zh-TW" sz="2400" dirty="0">
                <a:solidFill>
                  <a:srgbClr val="1D222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Hong Kong, China</a:t>
            </a:r>
            <a:r>
              <a:rPr lang="zh-TW" altLang="en-US" sz="2400" dirty="0">
                <a:solidFill>
                  <a:srgbClr val="1D222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2400" dirty="0">
              <a:solidFill>
                <a:srgbClr val="1D222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solidFill>
                  <a:srgbClr val="1D222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名義在國際社會立足</a:t>
            </a:r>
            <a:endParaRPr lang="en-US" sz="2400" dirty="0">
              <a:solidFill>
                <a:srgbClr val="1D2228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5363" name="Picture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660" y="1228090"/>
            <a:ext cx="4375785" cy="437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154442D1-D7A7-4B10-851B-62F7B3622216}"/>
              </a:ext>
            </a:extLst>
          </p:cNvPr>
          <p:cNvSpPr txBox="1"/>
          <p:nvPr/>
        </p:nvSpPr>
        <p:spPr>
          <a:xfrm>
            <a:off x="8610600" y="645795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69533"/>
            <a:ext cx="8229600" cy="4525963"/>
          </a:xfrm>
        </p:spPr>
        <p:txBody>
          <a:bodyPr/>
          <a:lstStyle/>
          <a:p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此教材由基本法基金會製作，屬「法治及基本法網上教育資源中心 」（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basiclawresources.info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）的一部份，該資源中心獲律政司支持 ；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此教材只可用作教學及研究用途，不可用作商業用途 ；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此教材的內容並不代表香港特別行政區政府的立場。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20FBA271-E301-4102-AAD3-4BDF8244947F}"/>
              </a:ext>
            </a:extLst>
          </p:cNvPr>
          <p:cNvSpPr txBox="1"/>
          <p:nvPr/>
        </p:nvSpPr>
        <p:spPr>
          <a:xfrm>
            <a:off x="8610600" y="645795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6874" y="928192"/>
            <a:ext cx="1830584" cy="197439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577" y="3955412"/>
            <a:ext cx="2309177" cy="1411019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276543" y="381957"/>
            <a:ext cx="643752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16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基本法基金會 </a:t>
            </a:r>
            <a:r>
              <a:rPr lang="en-US" altLang="zh-TW" sz="16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Basic Law Foundation​</a:t>
            </a:r>
          </a:p>
          <a:p>
            <a:pPr algn="just"/>
            <a:endParaRPr lang="en-US" altLang="zh-TW" sz="140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zh-TW" altLang="en-US" sz="1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基金會期望透過加強在港的</a:t>
            </a:r>
            <a:r>
              <a:rPr lang="en-US" altLang="zh-TW" sz="1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1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基本法</a:t>
            </a:r>
            <a:r>
              <a:rPr lang="en-US" altLang="zh-TW" sz="1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1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研究和教育，全面提升市民對</a:t>
            </a:r>
            <a:r>
              <a:rPr lang="en-US" altLang="zh-TW" sz="1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1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基本法</a:t>
            </a:r>
            <a:r>
              <a:rPr lang="en-US" altLang="zh-TW" sz="1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1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及「一國兩制」原則的深層次認識。在研究方面，基金會以專業、中立的角色，系統地開展包括</a:t>
            </a:r>
            <a:r>
              <a:rPr lang="en-US" altLang="zh-TW" sz="1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1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基本法</a:t>
            </a:r>
            <a:r>
              <a:rPr lang="en-US" altLang="zh-TW" sz="1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1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、「一國兩制」、憲制發展、社會管治及內地及香港關係的研究，一方面梳理及研究</a:t>
            </a:r>
            <a:r>
              <a:rPr lang="en-US" altLang="zh-TW" sz="1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1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基本法</a:t>
            </a:r>
            <a:r>
              <a:rPr lang="en-US" altLang="zh-TW" sz="1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1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的法理基礎，另一方面透過研究社會心態和現況，為公眾及政府提供實際的解決方案。在教育方面，基金會將以專業的知識和經驗為學校、各社會組織、政府和香港十八區社區提供全面、準確的</a:t>
            </a:r>
            <a:r>
              <a:rPr lang="en-US" altLang="zh-TW" sz="1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1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基本法</a:t>
            </a:r>
            <a:r>
              <a:rPr lang="en-US" altLang="zh-TW" sz="1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1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教育服務，分享基金會的研究成果。</a:t>
            </a:r>
          </a:p>
          <a:p>
            <a:b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76543" y="3059613"/>
            <a:ext cx="64375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16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願景</a:t>
            </a:r>
            <a:r>
              <a:rPr lang="en-US" altLang="zh-TW" sz="16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2030 — </a:t>
            </a:r>
            <a:r>
              <a:rPr lang="zh-TW" altLang="en-US" sz="16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聚焦法治 </a:t>
            </a:r>
            <a:r>
              <a:rPr lang="en-US" altLang="zh-TW" sz="16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Vision 2030 for Rule of Law</a:t>
            </a:r>
            <a:endParaRPr lang="zh-TW" altLang="en-US" sz="160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zh-TW" altLang="en-US" sz="1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​</a:t>
            </a:r>
          </a:p>
          <a:p>
            <a:pPr algn="just"/>
            <a:r>
              <a:rPr lang="en-US" altLang="zh-TW" sz="1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2015</a:t>
            </a:r>
            <a:r>
              <a:rPr lang="zh-TW" altLang="en-US" sz="1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年，聯合國全體成員國通過</a:t>
            </a:r>
            <a:r>
              <a:rPr lang="en-US" altLang="zh-TW" sz="1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《2030</a:t>
            </a:r>
            <a:r>
              <a:rPr lang="zh-TW" altLang="en-US" sz="1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年可持續發展議程</a:t>
            </a:r>
            <a:r>
              <a:rPr lang="en-US" altLang="zh-TW" sz="1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1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，為全球創造更美好和更可持續的未來勾劃藍圖。該項目標互有關連，而法治是成功落實目標的重要支柱。當中的目標</a:t>
            </a:r>
            <a:r>
              <a:rPr lang="en-US" altLang="zh-TW" sz="1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en-US" sz="1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1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Goal 16</a:t>
            </a:r>
            <a:r>
              <a:rPr lang="zh-TW" altLang="en-US" sz="1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）旨在創建和平與包容的社會以促進可持續發展；讓所有人都有平等訴諸司法的機會；以及在各層面建立有效、負責任和包容的機構。 </a:t>
            </a:r>
          </a:p>
          <a:p>
            <a:pPr algn="just"/>
            <a:endParaRPr lang="zh-TW" altLang="en-US" sz="160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zh-TW" altLang="en-US" sz="1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基於上述背景，香港特區政府律政司決定訂立一項新計劃，即「願景</a:t>
            </a:r>
            <a:r>
              <a:rPr lang="en-US" altLang="zh-TW" sz="1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2030 — </a:t>
            </a:r>
            <a:r>
              <a:rPr lang="zh-TW" altLang="en-US" sz="1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聚焦法治」（</a:t>
            </a:r>
            <a:r>
              <a:rPr lang="en-US" altLang="zh-TW" sz="1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Vision 2030 for Rule of Law</a:t>
            </a:r>
            <a:r>
              <a:rPr lang="zh-TW" altLang="en-US" sz="1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）。這項措施旨在透過研究、持份者互相合作和能力建設探討法治的各個元素，推廣對法治的正確理解和認識，從而在本地以至國際層面促進共融和公平社會的可持續發展。</a:t>
            </a:r>
          </a:p>
          <a:p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97D35F74-C8DA-4D0C-AF1B-66C098ABF3DC}"/>
              </a:ext>
            </a:extLst>
          </p:cNvPr>
          <p:cNvSpPr txBox="1"/>
          <p:nvPr/>
        </p:nvSpPr>
        <p:spPr>
          <a:xfrm>
            <a:off x="8610600" y="645795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hoto: Economic and Trade Information on China">
            <a:extLst>
              <a:ext uri="{FF2B5EF4-FFF2-40B4-BE49-F238E27FC236}">
                <a16:creationId xmlns:a16="http://schemas.microsoft.com/office/drawing/2014/main" id="{C1042938-B601-00E0-49DB-5C215C36F8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9535"/>
          <a:stretch/>
        </p:blipFill>
        <p:spPr bwMode="auto">
          <a:xfrm>
            <a:off x="0" y="-193124"/>
            <a:ext cx="9171076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28" y="2987478"/>
            <a:ext cx="9171095" cy="1828800"/>
            <a:chOff x="-305" y="2987478"/>
            <a:chExt cx="12188952" cy="1828800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77" name="Freeform: Shape 76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4C68895-972F-3654-94DD-F1C9FA8D9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8033" y="4473804"/>
            <a:ext cx="5314572" cy="1509935"/>
          </a:xfrm>
        </p:spPr>
        <p:txBody>
          <a:bodyPr anchor="ctr">
            <a:norm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DFKai-SB" panose="03000509000000000000"/>
              </a:rPr>
              <a:t>一國兩制與</a:t>
            </a:r>
            <a:r>
              <a:rPr lang="en-US" altLang="zh-TW" sz="2400" dirty="0">
                <a:latin typeface="標楷體" panose="03000509000000000000" pitchFamily="65" charset="-120"/>
                <a:ea typeface="DFKai-SB" panose="03000509000000000000"/>
              </a:rPr>
              <a:t>《</a:t>
            </a:r>
            <a:r>
              <a:rPr lang="zh-TW" altLang="en-US" sz="2400" dirty="0">
                <a:latin typeface="標楷體" panose="03000509000000000000" pitchFamily="65" charset="-120"/>
                <a:ea typeface="DFKai-SB" panose="03000509000000000000"/>
              </a:rPr>
              <a:t>基本法</a:t>
            </a:r>
            <a:r>
              <a:rPr lang="en-US" altLang="zh-TW" sz="2400" dirty="0">
                <a:latin typeface="標楷體" panose="03000509000000000000" pitchFamily="65" charset="-120"/>
                <a:ea typeface="DFKai-SB" panose="03000509000000000000"/>
              </a:rPr>
              <a:t>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ea typeface="DFKai-SB" panose="03000509000000000000"/>
              </a:rPr>
              <a:t>初中 </a:t>
            </a:r>
            <a:r>
              <a:rPr lang="en-US" altLang="en-US" sz="2400" dirty="0" err="1">
                <a:latin typeface="標楷體" panose="03000509000000000000" pitchFamily="65" charset="-120"/>
                <a:ea typeface="DFKai-SB" panose="03000509000000000000"/>
                <a:sym typeface="+mn-ea"/>
              </a:rPr>
              <a:t>單元</a:t>
            </a:r>
            <a:r>
              <a:rPr lang="zh-TW" altLang="en-US" sz="2400" dirty="0">
                <a:latin typeface="標楷體" panose="03000509000000000000" pitchFamily="65" charset="-120"/>
                <a:ea typeface="DFKai-SB" panose="03000509000000000000"/>
                <a:sym typeface="+mn-ea"/>
              </a:rPr>
              <a:t>一</a:t>
            </a:r>
            <a:endParaRPr lang="en-US" altLang="zh-TW" sz="2400" dirty="0">
              <a:latin typeface="標楷體" panose="03000509000000000000" pitchFamily="65" charset="-120"/>
              <a:ea typeface="DFKai-SB" panose="03000509000000000000"/>
              <a:sym typeface="+mn-ea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DFKai-SB" panose="03000509000000000000"/>
                <a:sym typeface="+mn-ea"/>
              </a:rPr>
              <a:t>認識基本法的基本原則：一國</a:t>
            </a:r>
          </a:p>
          <a:p>
            <a:endParaRPr lang="zh-TW" alt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68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C5EF8FB-836B-8997-5E71-1A07D64720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4" r="21788" b="-1"/>
          <a:stretch/>
        </p:blipFill>
        <p:spPr bwMode="auto">
          <a:xfrm>
            <a:off x="-2284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5646423" y="178344"/>
            <a:ext cx="3174782" cy="203835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zh-TW" altLang="en-US" sz="4000" b="1" baseline="30000" dirty="0">
                <a:latin typeface="+mj-lt"/>
                <a:ea typeface="DFKai-SB" panose="03000509000000000000"/>
                <a:cs typeface="+mj-cs"/>
              </a:rPr>
              <a:t>為什麼要</a:t>
            </a:r>
          </a:p>
          <a:p>
            <a:pPr defTabSz="9144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zh-TW" altLang="en-US" sz="4000" b="1" baseline="30000" dirty="0">
                <a:latin typeface="+mj-lt"/>
                <a:ea typeface="DFKai-SB" panose="03000509000000000000"/>
                <a:cs typeface="+mj-cs"/>
              </a:rPr>
              <a:t>堅持「一國」？ </a:t>
            </a:r>
          </a:p>
          <a:p>
            <a:pPr defTabSz="9144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altLang="zh-TW" sz="3500" dirty="0">
              <a:latin typeface="+mj-lt"/>
              <a:ea typeface="+mj-ea"/>
              <a:cs typeface="+mj-cs"/>
            </a:endParaRPr>
          </a:p>
        </p:txBody>
      </p:sp>
      <p:sp>
        <p:nvSpPr>
          <p:cNvPr id="3076" name="TextBox 12"/>
          <p:cNvSpPr txBox="1">
            <a:spLocks noChangeArrowheads="1"/>
          </p:cNvSpPr>
          <p:nvPr/>
        </p:nvSpPr>
        <p:spPr bwMode="auto">
          <a:xfrm>
            <a:off x="5648707" y="1762386"/>
            <a:ext cx="3493006" cy="37427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9pPr>
          </a:lstStyle>
          <a:p>
            <a:pPr indent="-228600" defTabSz="9144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3000" baseline="30000" dirty="0">
                <a:latin typeface="+mn-lt"/>
                <a:ea typeface="DFKai-SB" panose="03000509000000000000"/>
                <a:cs typeface="+mn-cs"/>
              </a:rPr>
              <a:t>「一國」？</a:t>
            </a:r>
            <a:r>
              <a:rPr lang="zh-TW" altLang="en-US" sz="3000" baseline="30000" dirty="0">
                <a:latin typeface="+mn-lt"/>
                <a:ea typeface="DFKai-SB" panose="03000509000000000000"/>
                <a:cs typeface="+mn-cs"/>
                <a:sym typeface="+mn-ea"/>
              </a:rPr>
              <a:t>有何理據？</a:t>
            </a:r>
            <a:endParaRPr lang="en-US" altLang="zh-TW" sz="3000" baseline="30000" dirty="0">
              <a:latin typeface="+mn-lt"/>
              <a:ea typeface="DFKai-SB" panose="03000509000000000000"/>
              <a:cs typeface="+mn-cs"/>
              <a:sym typeface="+mn-ea"/>
            </a:endParaRPr>
          </a:p>
          <a:p>
            <a:pPr indent="-228600" defTabSz="9144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TW" sz="3000" baseline="30000" dirty="0">
              <a:latin typeface="+mn-lt"/>
              <a:ea typeface="DFKai-SB" panose="03000509000000000000"/>
              <a:cs typeface="+mn-cs"/>
              <a:sym typeface="+mn-ea"/>
            </a:endParaRPr>
          </a:p>
          <a:p>
            <a:pPr indent="-228600" defTabSz="9144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3000" baseline="30000" dirty="0">
                <a:latin typeface="+mn-lt"/>
                <a:ea typeface="DFKai-SB" panose="03000509000000000000"/>
                <a:cs typeface="+mn-cs"/>
              </a:rPr>
              <a:t>「一國」對我們有何好處？</a:t>
            </a:r>
          </a:p>
          <a:p>
            <a:pPr indent="-228600" defTabSz="9144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TW" sz="1700" baseline="30000" dirty="0"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BB00F278-70D7-4954-BC78-A497300EAC28}"/>
              </a:ext>
            </a:extLst>
          </p:cNvPr>
          <p:cNvSpPr txBox="1"/>
          <p:nvPr/>
        </p:nvSpPr>
        <p:spPr>
          <a:xfrm>
            <a:off x="8610600" y="645795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endParaRPr lang="zh-HK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openin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2"/>
          <a:stretch/>
        </p:blipFill>
        <p:spPr bwMode="auto">
          <a:xfrm>
            <a:off x="4101114" y="1281112"/>
            <a:ext cx="4776186" cy="342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0" y="1467147"/>
            <a:ext cx="456660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5400" b="1" baseline="30000" dirty="0">
                <a:solidFill>
                  <a:srgbClr val="26262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5400" b="1" baseline="30000" dirty="0">
                <a:solidFill>
                  <a:srgbClr val="26262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什麼是  「一國」？</a:t>
            </a:r>
            <a:endParaRPr lang="en-US" altLang="zh-TW" sz="5400" dirty="0">
              <a:solidFill>
                <a:srgbClr val="26262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76" name="TextBox 12"/>
          <p:cNvSpPr txBox="1">
            <a:spLocks noChangeArrowheads="1"/>
          </p:cNvSpPr>
          <p:nvPr/>
        </p:nvSpPr>
        <p:spPr bwMode="auto">
          <a:xfrm>
            <a:off x="430653" y="3044837"/>
            <a:ext cx="3873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baseline="30000" dirty="0">
                <a:latin typeface="標楷體" panose="03000509000000000000" pitchFamily="65" charset="-120"/>
                <a:ea typeface="標楷體" panose="03000509000000000000" pitchFamily="65" charset="-120"/>
              </a:rPr>
              <a:t>「一國」即只有一個中國，亦即是</a:t>
            </a:r>
            <a:r>
              <a:rPr lang="zh-TW" altLang="en-US" sz="3600" u="sng" baseline="30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中華人民共和國</a:t>
            </a:r>
            <a:r>
              <a:rPr lang="zh-TW" altLang="en-US" sz="3600" baseline="300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3077" name="TextBox 13"/>
          <p:cNvSpPr txBox="1">
            <a:spLocks noChangeArrowheads="1"/>
          </p:cNvSpPr>
          <p:nvPr/>
        </p:nvSpPr>
        <p:spPr bwMode="auto">
          <a:xfrm>
            <a:off x="430653" y="4154202"/>
            <a:ext cx="68052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baseline="30000" dirty="0">
                <a:latin typeface="標楷體" panose="03000509000000000000" pitchFamily="65" charset="-120"/>
                <a:ea typeface="標楷體" panose="03000509000000000000" pitchFamily="65" charset="-120"/>
              </a:rPr>
              <a:t>中華人民共和國政府於</a:t>
            </a:r>
            <a:endParaRPr lang="en-US" altLang="zh-TW" sz="3600" baseline="30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baseline="30000" dirty="0">
                <a:latin typeface="標楷體" panose="03000509000000000000" pitchFamily="65" charset="-120"/>
                <a:ea typeface="標楷體" panose="03000509000000000000" pitchFamily="65" charset="-120"/>
              </a:rPr>
              <a:t>一九九七年七月一日恢復對香港行使主權。</a:t>
            </a:r>
            <a:endParaRPr lang="en-US" altLang="zh-TW" sz="3600" baseline="30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baseline="30000" dirty="0">
                <a:latin typeface="標楷體" panose="03000509000000000000" pitchFamily="65" charset="-120"/>
                <a:ea typeface="標楷體" panose="03000509000000000000" pitchFamily="65" charset="-120"/>
              </a:rPr>
              <a:t>（《基本法》序言）</a:t>
            </a:r>
          </a:p>
        </p:txBody>
      </p:sp>
      <p:sp>
        <p:nvSpPr>
          <p:cNvPr id="3" name="TextBox 13"/>
          <p:cNvSpPr txBox="1">
            <a:spLocks noChangeArrowheads="1"/>
          </p:cNvSpPr>
          <p:nvPr/>
        </p:nvSpPr>
        <p:spPr bwMode="auto">
          <a:xfrm>
            <a:off x="430653" y="5497116"/>
            <a:ext cx="71616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baseline="30000" dirty="0">
                <a:latin typeface="標楷體" panose="03000509000000000000" pitchFamily="65" charset="-120"/>
                <a:ea typeface="標楷體" panose="03000509000000000000" pitchFamily="65" charset="-120"/>
              </a:rPr>
              <a:t>香港特別行政區是中華人民共和國不可分離的部分。（《基本法》第一條）</a:t>
            </a:r>
          </a:p>
        </p:txBody>
      </p:sp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1134110" y="649922"/>
            <a:ext cx="4946650" cy="63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5400" b="1" baseline="30000" dirty="0">
                <a:solidFill>
                  <a:srgbClr val="26262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「一國」？有何理據？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F05FE45-C591-4489-8065-C03F97EA3C36}"/>
              </a:ext>
            </a:extLst>
          </p:cNvPr>
          <p:cNvSpPr txBox="1"/>
          <p:nvPr/>
        </p:nvSpPr>
        <p:spPr>
          <a:xfrm>
            <a:off x="8610600" y="645795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02" y="1681163"/>
            <a:ext cx="8718697" cy="462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11"/>
          <p:cNvSpPr txBox="1">
            <a:spLocks noChangeArrowheads="1"/>
          </p:cNvSpPr>
          <p:nvPr/>
        </p:nvSpPr>
        <p:spPr bwMode="auto">
          <a:xfrm>
            <a:off x="2427605" y="870903"/>
            <a:ext cx="6261100" cy="69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6000" baseline="30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什麼是「一國」？</a:t>
            </a:r>
            <a:r>
              <a:rPr lang="zh-TW" altLang="en-US" sz="4000" baseline="30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2333625" y="2075815"/>
            <a:ext cx="6449695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9pPr>
          </a:lstStyle>
          <a:p>
            <a:pPr algn="just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TW" sz="2600" dirty="0"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charset="-120"/>
              </a:rPr>
              <a:t>截至20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charset="-120"/>
              </a:rPr>
              <a:t>21</a:t>
            </a:r>
            <a:r>
              <a:rPr lang="zh-TW" sz="2600" dirty="0"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charset="-120"/>
              </a:rPr>
              <a:t>年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charset="-120"/>
              </a:rPr>
              <a:t>12</a:t>
            </a:r>
            <a:r>
              <a:rPr lang="zh-TW" sz="2600" dirty="0"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charset="-120"/>
              </a:rPr>
              <a:t>月，18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charset="-120"/>
              </a:rPr>
              <a:t>1</a:t>
            </a:r>
            <a:r>
              <a:rPr lang="zh-TW" sz="2600" dirty="0"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charset="-120"/>
              </a:rPr>
              <a:t>個國家</a:t>
            </a:r>
            <a:r>
              <a:rPr lang="zh-TW" sz="2600" baseline="30000" dirty="0"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charset="-120"/>
              </a:rPr>
              <a:t>#</a:t>
            </a:r>
            <a:r>
              <a:rPr lang="zh-TW" sz="2600" dirty="0"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charset="-120"/>
              </a:rPr>
              <a:t>與中華人民共和國建立了外交關係，它們都承認一個中國原則，及承認中華人民共和國政府是中國的唯一合法政府</a:t>
            </a:r>
            <a:r>
              <a:rPr lang="zh-TW" sz="2800" dirty="0">
                <a:latin typeface="標楷體" panose="03000509000000000000" pitchFamily="65" charset="-120"/>
                <a:ea typeface="標楷體" panose="03000509000000000000" pitchFamily="65" charset="-120"/>
                <a:cs typeface="微軟正黑體" panose="020B0604030504040204" charset="-120"/>
              </a:rPr>
              <a:t>。</a:t>
            </a:r>
          </a:p>
        </p:txBody>
      </p:sp>
      <p:pic>
        <p:nvPicPr>
          <p:cNvPr id="410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88" y="2200448"/>
            <a:ext cx="18161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文字方塊 1"/>
          <p:cNvSpPr txBox="1">
            <a:spLocks noChangeArrowheads="1"/>
          </p:cNvSpPr>
          <p:nvPr/>
        </p:nvSpPr>
        <p:spPr bwMode="auto">
          <a:xfrm>
            <a:off x="622060" y="5854435"/>
            <a:ext cx="54578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TW" sz="3600" baseline="30000" dirty="0">
                <a:latin typeface="Times New Roman" panose="02020603050405020304" pitchFamily="18" charset="0"/>
                <a:ea typeface="標楷體" panose="03000509000000000000" pitchFamily="65" charset="-120"/>
                <a:sym typeface="+mn-ea"/>
              </a:rPr>
              <a:t>#</a:t>
            </a:r>
            <a:r>
              <a:rPr 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聯合國現有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193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個會員國。</a:t>
            </a:r>
          </a:p>
        </p:txBody>
      </p:sp>
      <p:sp>
        <p:nvSpPr>
          <p:cNvPr id="4106" name="文字方塊 2"/>
          <p:cNvSpPr txBox="1">
            <a:spLocks noChangeArrowheads="1"/>
          </p:cNvSpPr>
          <p:nvPr/>
        </p:nvSpPr>
        <p:spPr bwMode="auto">
          <a:xfrm>
            <a:off x="1429408" y="6367026"/>
            <a:ext cx="77145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*</a:t>
            </a:r>
            <a:r>
              <a:rPr lang="zh-TW" altLang="zh-HK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資料來源：外交部網頁 </a:t>
            </a:r>
            <a:r>
              <a:rPr lang="zh-TW" altLang="zh-HK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5"/>
              </a:rPr>
              <a:t>https://www.fmprc.gov.cn/web/ziliao_674904/2193_674977/</a:t>
            </a:r>
            <a:endParaRPr lang="en-US" altLang="zh-TW" sz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          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聯合國</a:t>
            </a:r>
            <a:r>
              <a:rPr lang="zh-TW" altLang="zh-HK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網頁</a:t>
            </a:r>
            <a:r>
              <a:rPr lang="en-US" altLang="zh-TW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6"/>
              </a:rPr>
              <a:t>https://www.un.org/zh/about-us/growth-in-un-membership#2000-Present</a:t>
            </a:r>
            <a:endParaRPr lang="en-US" altLang="zh-TW" sz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HK" sz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375535" y="3970179"/>
            <a:ext cx="636524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意思亦即是，這些國家都承認，在</a:t>
            </a:r>
            <a:r>
              <a:rPr lang="en-US" sz="2600" dirty="0" err="1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中華人民共和國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之外，再沒有另一個「中國」；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在中央人民政府之外，再沒有另一個</a:t>
            </a:r>
            <a:r>
              <a:rPr lang="en-US" sz="26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中國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en-US" sz="26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政府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」。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22B0B3EF-81BF-4869-AEE7-9E77E6D317DC}"/>
              </a:ext>
            </a:extLst>
          </p:cNvPr>
          <p:cNvSpPr txBox="1"/>
          <p:nvPr/>
        </p:nvSpPr>
        <p:spPr>
          <a:xfrm>
            <a:off x="8610600" y="645795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>
            <a:extLst>
              <a:ext uri="{FF2B5EF4-FFF2-40B4-BE49-F238E27FC236}">
                <a16:creationId xmlns:a16="http://schemas.microsoft.com/office/drawing/2014/main" id="{4DE58EBF-D4FB-1EC2-2BCA-E872EE6EA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009" y="4886877"/>
            <a:ext cx="8224879" cy="193899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zh-TW" altLang="en-US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074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2" b="10336"/>
          <a:stretch/>
        </p:blipFill>
        <p:spPr bwMode="auto">
          <a:xfrm>
            <a:off x="1326723" y="2112010"/>
            <a:ext cx="5456639" cy="292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0"/>
            <a:ext cx="7197725" cy="211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文字方塊 1"/>
          <p:cNvSpPr txBox="1">
            <a:spLocks noChangeArrowheads="1"/>
          </p:cNvSpPr>
          <p:nvPr/>
        </p:nvSpPr>
        <p:spPr bwMode="auto">
          <a:xfrm>
            <a:off x="2067766" y="131604"/>
            <a:ext cx="6954107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sz="2400" dirty="0" err="1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國家決定，在對香港恢復行使主權時，根據中華人民共和國憲法第三十一條的規定，設立香港特別行政區，並按照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sz="2400" dirty="0" err="1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一個國家，兩種制度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sz="2400" dirty="0" err="1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的方針，不在香港實行社會主義的制度和政策</a:t>
            </a:r>
            <a:r>
              <a:rPr sz="24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基本法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序言）</a:t>
            </a:r>
          </a:p>
        </p:txBody>
      </p:sp>
      <p:sp>
        <p:nvSpPr>
          <p:cNvPr id="5" name="文字方塊 9"/>
          <p:cNvSpPr txBox="1">
            <a:spLocks noChangeArrowheads="1"/>
          </p:cNvSpPr>
          <p:nvPr/>
        </p:nvSpPr>
        <p:spPr bwMode="auto">
          <a:xfrm>
            <a:off x="342953" y="4901015"/>
            <a:ext cx="7788993" cy="193899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香港回歸祖國，「不實行社會主義制度和政策，保持原有的資本主義制度和生活方式」（《基本法》第五條），原因是「為了維護國家的統一和領土完整，保持香港的繁榮和穩定，並考慮到香港的歷史和現實情況」（《基本法》序言）。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673475" y="3004820"/>
            <a:ext cx="5842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>
                <a:solidFill>
                  <a:srgbClr val="FF0000"/>
                </a:solidFill>
              </a:rPr>
              <a:t>社會主義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5303411" y="2708085"/>
            <a:ext cx="5842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chemeClr val="bg1"/>
                </a:solidFill>
              </a:rPr>
              <a:t>資本主義</a:t>
            </a:r>
          </a:p>
        </p:txBody>
      </p:sp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-11113" y="2124392"/>
            <a:ext cx="3684588" cy="63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5400" b="1" baseline="30000" dirty="0">
                <a:solidFill>
                  <a:srgbClr val="26262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「一國」的來源</a:t>
            </a:r>
            <a:endParaRPr lang="en-US" altLang="zh-TW" sz="5400" dirty="0">
              <a:solidFill>
                <a:srgbClr val="26262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A453DABA-B530-4D8E-87DB-9AAB5C1E8A9B}"/>
              </a:ext>
            </a:extLst>
          </p:cNvPr>
          <p:cNvSpPr txBox="1"/>
          <p:nvPr/>
        </p:nvSpPr>
        <p:spPr>
          <a:xfrm>
            <a:off x="8610600" y="645795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" y="1681163"/>
            <a:ext cx="7863840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8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9"/>
          <p:cNvSpPr txBox="1">
            <a:spLocks noChangeArrowheads="1"/>
          </p:cNvSpPr>
          <p:nvPr/>
        </p:nvSpPr>
        <p:spPr bwMode="auto">
          <a:xfrm>
            <a:off x="1577975" y="1949078"/>
            <a:ext cx="726821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9pPr>
          </a:lstStyle>
          <a:p>
            <a:pPr algn="just" eaLnBrk="1" hangingPunct="1">
              <a:spcBef>
                <a:spcPts val="1200"/>
              </a:spcBef>
              <a:buFontTx/>
              <a:buNone/>
            </a:pPr>
            <a:r>
              <a:rPr lang="en-US" altLang="zh-TW" sz="4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 </a:t>
            </a:r>
            <a:r>
              <a:rPr lang="zh-TW" altLang="en-US" sz="4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歷史上</a:t>
            </a:r>
          </a:p>
          <a:p>
            <a:pPr algn="just" eaLnBrk="1" hangingPunct="1">
              <a:spcBef>
                <a:spcPts val="1200"/>
              </a:spcBef>
              <a:buFontTx/>
              <a:buNone/>
            </a:pPr>
            <a:r>
              <a:rPr lang="en-US" altLang="zh-TW" sz="4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文化上</a:t>
            </a:r>
            <a:endParaRPr lang="en-US" altLang="zh-TW" sz="4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eaLnBrk="1" hangingPunct="1">
              <a:spcBef>
                <a:spcPts val="1200"/>
              </a:spcBef>
              <a:buFontTx/>
              <a:buNone/>
            </a:pPr>
            <a:r>
              <a:rPr lang="en-US" altLang="zh-TW" sz="4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4400" dirty="0">
                <a:solidFill>
                  <a:srgbClr val="000000"/>
                </a:solidFill>
                <a:ea typeface="標楷體" panose="03000509000000000000" pitchFamily="65" charset="-120"/>
              </a:rPr>
              <a:t>種族上</a:t>
            </a:r>
            <a:endParaRPr lang="en-US" altLang="zh-TW" sz="4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eaLnBrk="1" hangingPunct="1">
              <a:spcBef>
                <a:spcPts val="1200"/>
              </a:spcBef>
              <a:buFontTx/>
              <a:buNone/>
            </a:pPr>
            <a:r>
              <a:rPr lang="en-US" altLang="zh-TW" sz="4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4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語言上</a:t>
            </a:r>
          </a:p>
          <a:p>
            <a:pPr algn="just" eaLnBrk="1" hangingPunct="1">
              <a:spcBef>
                <a:spcPts val="1200"/>
              </a:spcBef>
              <a:buFontTx/>
              <a:buNone/>
            </a:pPr>
            <a:r>
              <a:rPr lang="en-US" altLang="zh-TW" sz="4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4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道義上</a:t>
            </a:r>
          </a:p>
        </p:txBody>
      </p:sp>
      <p:sp>
        <p:nvSpPr>
          <p:cNvPr id="18436" name="TextBox 11"/>
          <p:cNvSpPr txBox="1">
            <a:spLocks noChangeArrowheads="1"/>
          </p:cNvSpPr>
          <p:nvPr/>
        </p:nvSpPr>
        <p:spPr bwMode="auto">
          <a:xfrm>
            <a:off x="2364422" y="773309"/>
            <a:ext cx="5305425" cy="63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sz="5400" baseline="30000" dirty="0" err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堅持「一國」有何理據</a:t>
            </a:r>
            <a:r>
              <a:rPr sz="5400" baseline="30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D68C5500-19A9-4F60-8605-03FD4DC19C9E}"/>
              </a:ext>
            </a:extLst>
          </p:cNvPr>
          <p:cNvSpPr txBox="1"/>
          <p:nvPr/>
        </p:nvSpPr>
        <p:spPr>
          <a:xfrm>
            <a:off x="8610600" y="645795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3A3A2F7-8A59-449C-9BFA-16765C61B6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981" r="10533"/>
          <a:stretch/>
        </p:blipFill>
        <p:spPr>
          <a:xfrm>
            <a:off x="5017135" y="2066161"/>
            <a:ext cx="3669665" cy="40081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" y="1738312"/>
            <a:ext cx="7863840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8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9"/>
          <p:cNvSpPr txBox="1">
            <a:spLocks noChangeArrowheads="1"/>
          </p:cNvSpPr>
          <p:nvPr/>
        </p:nvSpPr>
        <p:spPr bwMode="auto">
          <a:xfrm>
            <a:off x="1485265" y="1912632"/>
            <a:ext cx="627381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是嗎？有證據嗎？</a:t>
            </a:r>
          </a:p>
        </p:txBody>
      </p:sp>
      <p:sp>
        <p:nvSpPr>
          <p:cNvPr id="18436" name="TextBox 11"/>
          <p:cNvSpPr txBox="1">
            <a:spLocks noChangeArrowheads="1"/>
          </p:cNvSpPr>
          <p:nvPr/>
        </p:nvSpPr>
        <p:spPr bwMode="auto">
          <a:xfrm>
            <a:off x="2456180" y="483870"/>
            <a:ext cx="5687695" cy="117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TW" sz="5400" baseline="300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歷史上：</a:t>
            </a:r>
            <a:r>
              <a:rPr sz="5400" baseline="300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香港自古以來就是中國的領土</a:t>
            </a:r>
          </a:p>
        </p:txBody>
      </p:sp>
      <p:sp>
        <p:nvSpPr>
          <p:cNvPr id="6" name="Oval 5"/>
          <p:cNvSpPr/>
          <p:nvPr/>
        </p:nvSpPr>
        <p:spPr>
          <a:xfrm>
            <a:off x="678498" y="141605"/>
            <a:ext cx="1387475" cy="13874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zh-HK" altLang="zh-HK" sz="1800" dirty="0">
              <a:solidFill>
                <a:srgbClr val="FFFFFF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485265" y="2757200"/>
            <a:ext cx="68645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400"/>
              </a:lnSpc>
            </a:pPr>
            <a:r>
              <a:rPr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考古遺物顯示，公元前四千年開始，先民已在香港一帶活動。港島舂坎灣、南丫島深灣及大灣、赤鱲角虎地灣、屯門龍鼓洲和湧浪等地點，曾發現新石器時代中期的文化遺存。陶器有炊煮器和盛食器，多飾以彩繪或拍印細繩紋，石器則有各式生活工具和裝飾物，推測先民過著簡單的漁獵生活。</a:t>
            </a:r>
          </a:p>
          <a:p>
            <a:pPr algn="just"/>
            <a:endParaRPr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9227" name="Picture 2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040"/>
            <a:ext cx="139001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76630252-81C2-4360-AE90-24B12BBECFB4}"/>
              </a:ext>
            </a:extLst>
          </p:cNvPr>
          <p:cNvSpPr txBox="1"/>
          <p:nvPr/>
        </p:nvSpPr>
        <p:spPr>
          <a:xfrm>
            <a:off x="8753475" y="6439456"/>
            <a:ext cx="39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CEEC68B0-7B69-4ADC-8573-BF60DC399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30" y="693420"/>
            <a:ext cx="18335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6600" b="1" baseline="300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1</a:t>
            </a:r>
            <a:endParaRPr lang="zh-TW" altLang="en-US" sz="6600" b="1" baseline="30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B789048-32EE-491B-8CBF-558344FDB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3987"/>
            <a:ext cx="6486864" cy="6861987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72000"/>
                </a:schemeClr>
              </a:gs>
              <a:gs pos="25000">
                <a:schemeClr val="accent1">
                  <a:alpha val="55000"/>
                </a:schemeClr>
              </a:gs>
              <a:gs pos="94000">
                <a:schemeClr val="bg2">
                  <a:lumMod val="75000"/>
                  <a:alpha val="90000"/>
                </a:schemeClr>
              </a:gs>
              <a:gs pos="100000">
                <a:schemeClr val="bg2">
                  <a:lumMod val="75000"/>
                  <a:alpha val="90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DD2F41E-8948-4BFB-A2A3-CA8BA8ED9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/>
          <a:stretch/>
        </p:blipFill>
        <p:spPr>
          <a:xfrm flipH="1">
            <a:off x="0" y="-3987"/>
            <a:ext cx="9143999" cy="686198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4FDDC7A-4DA8-ED2D-97D3-511D6C74F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554" y="326005"/>
            <a:ext cx="3994582" cy="186998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 defTabSz="685800" eaLnBrk="1" hangingPunct="1">
              <a:lnSpc>
                <a:spcPts val="3200"/>
              </a:lnSpc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同期的文化遺物，亦於深圳、中山、東莞、高要、增城、珠海及澳門的沙丘和貝丘遺址發現，出土的陶器和石器，其器型及紋飾均與香港的大致相同。</a:t>
            </a:r>
            <a:b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en-US" altLang="zh-TW" sz="2000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" name="Freeform 67">
            <a:extLst>
              <a:ext uri="{FF2B5EF4-FFF2-40B4-BE49-F238E27FC236}">
                <a16:creationId xmlns:a16="http://schemas.microsoft.com/office/drawing/2014/main" id="{07500BEA-8A07-45E9-9219-40FBEECD5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316" y="4160567"/>
            <a:ext cx="3244015" cy="2706536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006ACBB-A8A7-4C1B-9832-A4BFEDD2E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6809" y="2827861"/>
            <a:ext cx="2867005" cy="2867005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Freeform 65">
            <a:extLst>
              <a:ext uri="{FF2B5EF4-FFF2-40B4-BE49-F238E27FC236}">
                <a16:creationId xmlns:a16="http://schemas.microsoft.com/office/drawing/2014/main" id="{46664683-CA82-4BDA-BCF2-581458074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987"/>
            <a:ext cx="4093299" cy="3467921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1105C31C-DF33-4FBD-549A-803783A65A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10245" r="-1" b="4813"/>
          <a:stretch/>
        </p:blipFill>
        <p:spPr>
          <a:xfrm>
            <a:off x="-5316" y="4314758"/>
            <a:ext cx="3085236" cy="2548558"/>
          </a:xfrm>
          <a:custGeom>
            <a:avLst/>
            <a:gdLst/>
            <a:ahLst/>
            <a:cxnLst/>
            <a:rect l="l" t="t" r="r" b="b"/>
            <a:pathLst>
              <a:path w="3083442" h="2547077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5B17AC3D-E9FD-8A6A-1D39-26FD29A1D5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2377" r="1027" b="-2"/>
          <a:stretch/>
        </p:blipFill>
        <p:spPr>
          <a:xfrm>
            <a:off x="3484383" y="2992428"/>
            <a:ext cx="2556888" cy="2556888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3ED930ED-027A-6750-BE7D-FE910308AE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t="6802" r="-3" b="3736"/>
          <a:stretch/>
        </p:blipFill>
        <p:spPr>
          <a:xfrm>
            <a:off x="20" y="-12005"/>
            <a:ext cx="3945383" cy="3320025"/>
          </a:xfrm>
          <a:custGeom>
            <a:avLst/>
            <a:gdLst/>
            <a:ahLst/>
            <a:cxnLst/>
            <a:rect l="l" t="t" r="r" b="b"/>
            <a:pathLst>
              <a:path w="3943111" h="3318096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effectLst>
            <a:softEdge rad="0"/>
          </a:effectLst>
        </p:spPr>
      </p:pic>
      <p:sp>
        <p:nvSpPr>
          <p:cNvPr id="32" name="文字方塊 31">
            <a:extLst>
              <a:ext uri="{FF2B5EF4-FFF2-40B4-BE49-F238E27FC236}">
                <a16:creationId xmlns:a16="http://schemas.microsoft.com/office/drawing/2014/main" id="{5D03334B-CC28-11DE-1AC8-B7DE538DFADE}"/>
              </a:ext>
            </a:extLst>
          </p:cNvPr>
          <p:cNvSpPr txBox="1"/>
          <p:nvPr/>
        </p:nvSpPr>
        <p:spPr>
          <a:xfrm>
            <a:off x="4286526" y="6017657"/>
            <a:ext cx="4585419" cy="1188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zh-TW" sz="110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資料來源</a:t>
            </a:r>
            <a:endParaRPr lang="en-US" altLang="zh-TW" sz="1100" i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TW" altLang="en-US" sz="110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香港考古資料系統</a:t>
            </a:r>
            <a:r>
              <a:rPr lang="en-US" altLang="zh-TW" sz="110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 </a:t>
            </a:r>
            <a:r>
              <a:rPr lang="en-GB" altLang="zh-TW" sz="110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6"/>
              </a:rPr>
              <a:t>https://hkaas.lcsd.gov.hk/hkaas/main.jsp?lang=2</a:t>
            </a:r>
            <a:endParaRPr lang="en-US" altLang="zh-TW" sz="1100" i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TW" altLang="zh-TW" sz="110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古物古蹟辦事處網頁</a:t>
            </a:r>
            <a:r>
              <a:rPr lang="en-US" altLang="zh-TW" sz="110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lang="en-US" altLang="zh-TW" sz="110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7"/>
              </a:rPr>
              <a:t>https://www.amo.gov.hk/tc/home/index.html</a:t>
            </a:r>
            <a:endParaRPr lang="en-US" altLang="zh-TW" sz="1100" i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endParaRPr lang="en-US" altLang="zh-TW" sz="1100" i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endParaRPr lang="zh-TW" altLang="zh-TW" sz="1200" i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1E85CECF-454A-E1B6-B4A0-BDE3ABC0DDA9}"/>
              </a:ext>
            </a:extLst>
          </p:cNvPr>
          <p:cNvSpPr txBox="1"/>
          <p:nvPr/>
        </p:nvSpPr>
        <p:spPr>
          <a:xfrm>
            <a:off x="8667172" y="6417859"/>
            <a:ext cx="39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1432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1411</Words>
  <Application>Microsoft Office PowerPoint</Application>
  <PresentationFormat>如螢幕大小 (4:3)</PresentationFormat>
  <Paragraphs>148</Paragraphs>
  <Slides>18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4" baseType="lpstr">
      <vt:lpstr>標楷體</vt:lpstr>
      <vt:lpstr>Arial</vt:lpstr>
      <vt:lpstr>Calibri</vt:lpstr>
      <vt:lpstr>Times New Roman</vt:lpstr>
      <vt:lpstr>Wingdings</vt:lpstr>
      <vt:lpstr>Office Theme</vt:lpstr>
      <vt:lpstr>初中 單元一： 認識基本法的基本原則：一國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同期的文化遺物，亦於深圳、中山、東莞、高要、增城、珠海及澳門的沙丘和貝丘遺址發現，出土的陶器和石器，其器型及紋飾均與香港的大致相同。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lol design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 wai sing</dc:creator>
  <cp:lastModifiedBy>Simon Lee</cp:lastModifiedBy>
  <cp:revision>274</cp:revision>
  <dcterms:created xsi:type="dcterms:W3CDTF">2015-03-02T03:00:00Z</dcterms:created>
  <dcterms:modified xsi:type="dcterms:W3CDTF">2022-05-23T07:42:58Z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1033-11.2.0.8641</vt:lpwstr>
  </property>
</Properties>
</file>